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12192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1pPr>
    <a:lvl2pPr marL="0" marR="0" indent="457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2pPr>
    <a:lvl3pPr marL="0" marR="0" indent="914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3pPr>
    <a:lvl4pPr marL="0" marR="0" indent="1371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4pPr>
    <a:lvl5pPr marL="0" marR="0" indent="18288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5pPr>
    <a:lvl6pPr marL="0" marR="0" indent="22860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6pPr>
    <a:lvl7pPr marL="0" marR="0" indent="27432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7pPr>
    <a:lvl8pPr marL="0" marR="0" indent="32004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8pPr>
    <a:lvl9pPr marL="0" marR="0" indent="3657600" algn="l" defTabSz="4572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4EA"/>
          </a:solidFill>
        </a:fill>
      </a:tcStyle>
    </a:wholeTbl>
    <a:band2H>
      <a:tcTxStyle b="def" i="def"/>
      <a:tcStyle>
        <a:tcBdr/>
        <a:fill>
          <a:solidFill>
            <a:srgbClr val="E8EBF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 b="def" i="def"/>
      <a:tcStyle>
        <a:tcBdr/>
        <a:fill>
          <a:solidFill>
            <a:srgbClr val="F0F0F0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 b="def" i="def"/>
      <a:tcStyle>
        <a:tcBdr/>
        <a:fill>
          <a:solidFill>
            <a:srgbClr val="EBF1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200">
        <a:latin typeface="+mn-lt"/>
        <a:ea typeface="+mn-ea"/>
        <a:cs typeface="+mn-cs"/>
        <a:sym typeface="Calibri"/>
      </a:defRPr>
    </a:lvl1pPr>
    <a:lvl2pPr indent="228600" defTabSz="457200" latinLnBrk="0">
      <a:defRPr sz="1200">
        <a:latin typeface="+mn-lt"/>
        <a:ea typeface="+mn-ea"/>
        <a:cs typeface="+mn-cs"/>
        <a:sym typeface="Calibri"/>
      </a:defRPr>
    </a:lvl2pPr>
    <a:lvl3pPr indent="457200" defTabSz="457200" latinLnBrk="0">
      <a:defRPr sz="1200">
        <a:latin typeface="+mn-lt"/>
        <a:ea typeface="+mn-ea"/>
        <a:cs typeface="+mn-cs"/>
        <a:sym typeface="Calibri"/>
      </a:defRPr>
    </a:lvl3pPr>
    <a:lvl4pPr indent="685800" defTabSz="457200" latinLnBrk="0">
      <a:defRPr sz="1200">
        <a:latin typeface="+mn-lt"/>
        <a:ea typeface="+mn-ea"/>
        <a:cs typeface="+mn-cs"/>
        <a:sym typeface="Calibri"/>
      </a:defRPr>
    </a:lvl4pPr>
    <a:lvl5pPr indent="914400" defTabSz="457200" latinLnBrk="0">
      <a:defRPr sz="1200">
        <a:latin typeface="+mn-lt"/>
        <a:ea typeface="+mn-ea"/>
        <a:cs typeface="+mn-cs"/>
        <a:sym typeface="Calibri"/>
      </a:defRPr>
    </a:lvl5pPr>
    <a:lvl6pPr indent="1143000" defTabSz="457200" latinLnBrk="0">
      <a:defRPr sz="1200">
        <a:latin typeface="+mn-lt"/>
        <a:ea typeface="+mn-ea"/>
        <a:cs typeface="+mn-cs"/>
        <a:sym typeface="Calibri"/>
      </a:defRPr>
    </a:lvl6pPr>
    <a:lvl7pPr indent="1371600" defTabSz="457200" latinLnBrk="0">
      <a:defRPr sz="1200">
        <a:latin typeface="+mn-lt"/>
        <a:ea typeface="+mn-ea"/>
        <a:cs typeface="+mn-cs"/>
        <a:sym typeface="Calibri"/>
      </a:defRPr>
    </a:lvl7pPr>
    <a:lvl8pPr indent="1600200" defTabSz="457200" latinLnBrk="0">
      <a:defRPr sz="1200">
        <a:latin typeface="+mn-lt"/>
        <a:ea typeface="+mn-ea"/>
        <a:cs typeface="+mn-cs"/>
        <a:sym typeface="Calibri"/>
      </a:defRPr>
    </a:lvl8pPr>
    <a:lvl9pPr indent="1828800" defTabSz="457200" latinLnBrk="0">
      <a:defRPr sz="1200">
        <a:latin typeface="+mn-lt"/>
        <a:ea typeface="+mn-ea"/>
        <a:cs typeface="+mn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1524000" y="1122362"/>
            <a:ext cx="9144000" cy="2387601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524000" y="3602037"/>
            <a:ext cx="9144000" cy="1655763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457200" algn="ctr">
              <a:buSzTx/>
              <a:buFontTx/>
              <a:buNone/>
              <a:defRPr sz="2400"/>
            </a:lvl2pPr>
            <a:lvl3pPr marL="0" indent="914400" algn="ctr">
              <a:buSzTx/>
              <a:buFontTx/>
              <a:buNone/>
              <a:defRPr sz="2400"/>
            </a:lvl3pPr>
            <a:lvl4pPr marL="0" indent="1371600" algn="ctr">
              <a:buSzTx/>
              <a:buFontTx/>
              <a:buNone/>
              <a:defRPr sz="2400"/>
            </a:lvl4pPr>
            <a:lvl5pPr marL="0" indent="1828800" algn="ctr">
              <a:buSzTx/>
              <a:buFontTx/>
              <a:buNone/>
              <a:defRPr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831850" y="4589462"/>
            <a:ext cx="10515600" cy="15001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>
                <a:solidFill>
                  <a:srgbClr val="888888"/>
                </a:solidFill>
              </a:defRPr>
            </a:lvl1pPr>
            <a:lvl2pPr marL="0" indent="457200">
              <a:buSzTx/>
              <a:buFontTx/>
              <a:buNone/>
              <a:defRPr sz="2400">
                <a:solidFill>
                  <a:srgbClr val="888888"/>
                </a:solidFill>
              </a:defRPr>
            </a:lvl2pPr>
            <a:lvl3pPr marL="0" indent="914400">
              <a:buSzTx/>
              <a:buFontTx/>
              <a:buNone/>
              <a:defRPr sz="2400">
                <a:solidFill>
                  <a:srgbClr val="888888"/>
                </a:solidFill>
              </a:defRPr>
            </a:lvl3pPr>
            <a:lvl4pPr marL="0" indent="1371600">
              <a:buSzTx/>
              <a:buFontTx/>
              <a:buNone/>
              <a:defRPr sz="2400">
                <a:solidFill>
                  <a:srgbClr val="888888"/>
                </a:solidFill>
              </a:defRPr>
            </a:lvl4pPr>
            <a:lvl5pPr marL="0" indent="1828800">
              <a:buSzTx/>
              <a:buFontTx/>
              <a:buNone/>
              <a:defRPr sz="24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xfrm>
            <a:off x="839787" y="365125"/>
            <a:ext cx="10515601" cy="1325563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839787" y="1681163"/>
            <a:ext cx="5157789" cy="823913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b="1" sz="2400"/>
            </a:lvl1pPr>
            <a:lvl2pPr marL="0" indent="457200">
              <a:buSzTx/>
              <a:buFontTx/>
              <a:buNone/>
              <a:defRPr b="1" sz="2400"/>
            </a:lvl2pPr>
            <a:lvl3pPr marL="0" indent="914400">
              <a:buSzTx/>
              <a:buFontTx/>
              <a:buNone/>
              <a:defRPr b="1" sz="2400"/>
            </a:lvl3pPr>
            <a:lvl4pPr marL="0" indent="1371600">
              <a:buSzTx/>
              <a:buFontTx/>
              <a:buNone/>
              <a:defRPr b="1" sz="2400"/>
            </a:lvl4pPr>
            <a:lvl5pPr marL="0" indent="1828800"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6172200" y="1681163"/>
            <a:ext cx="5183188" cy="823913"/>
          </a:xfrm>
          <a:prstGeom prst="rect">
            <a:avLst/>
          </a:prstGeom>
        </p:spPr>
        <p:txBody>
          <a:bodyPr anchor="b"/>
          <a:lstStyle/>
          <a:p>
            <a:pPr marL="0" indent="0">
              <a:buSzTx/>
              <a:buFontTx/>
              <a:buNone/>
              <a:defRPr b="1" sz="2400"/>
            </a:pPr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half" idx="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718457" indent="-261257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839787" y="2057400"/>
            <a:ext cx="3932238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839787" y="457200"/>
            <a:ext cx="3932239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half" idx="21"/>
          </p:nvPr>
        </p:nvSpPr>
        <p:spPr>
          <a:xfrm>
            <a:off x="5183187" y="987425"/>
            <a:ext cx="6172201" cy="4873625"/>
          </a:xfrm>
          <a:prstGeom prst="rect">
            <a:avLst/>
          </a:prstGeom>
        </p:spPr>
        <p:txBody>
          <a:bodyPr lIns="91439" rIns="9143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839787" y="2057400"/>
            <a:ext cx="3932239" cy="3811588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457200">
              <a:buSzTx/>
              <a:buFontTx/>
              <a:buNone/>
              <a:defRPr sz="1600"/>
            </a:lvl2pPr>
            <a:lvl3pPr marL="0" indent="914400">
              <a:buSzTx/>
              <a:buFontTx/>
              <a:buNone/>
              <a:defRPr sz="1600"/>
            </a:lvl3pPr>
            <a:lvl4pPr marL="0" indent="1371600">
              <a:buSzTx/>
              <a:buFontTx/>
              <a:buNone/>
              <a:defRPr sz="1600"/>
            </a:lvl4pPr>
            <a:lvl5pPr marL="0" indent="1828800">
              <a:buSzTx/>
              <a:buFontTx/>
              <a:buNone/>
              <a:defRPr sz="16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1095176" y="6414760"/>
            <a:ext cx="258624" cy="248305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1pPr>
      <a:lvl2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2pPr>
      <a:lvl3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3pPr>
      <a:lvl4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4pPr>
      <a:lvl5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5pPr>
      <a:lvl6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6pPr>
      <a:lvl7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7pPr>
      <a:lvl8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8pPr>
      <a:lvl9pPr marL="0" marR="0" indent="0" algn="l" defTabSz="914400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Calibri Light"/>
          <a:ea typeface="Calibri Light"/>
          <a:cs typeface="Calibri Light"/>
          <a:sym typeface="Calibri Light"/>
        </a:defRPr>
      </a:lvl9pPr>
    </p:titleStyle>
    <p:bodyStyle>
      <a:lvl1pPr marL="228600" marR="0" indent="-228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1pPr>
      <a:lvl2pPr marL="723900" marR="0" indent="-2667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2pPr>
      <a:lvl3pPr marL="1234439" marR="0" indent="-320039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3pPr>
      <a:lvl4pPr marL="1727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4pPr>
      <a:lvl5pPr marL="21844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5pPr>
      <a:lvl6pPr marL="26416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6pPr>
      <a:lvl7pPr marL="30988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7pPr>
      <a:lvl8pPr marL="35560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8pPr>
      <a:lvl9pPr marL="4013200" marR="0" indent="-355600" algn="l" defTabSz="914400" rtl="0" latinLnBrk="0">
        <a:lnSpc>
          <a:spcPct val="90000"/>
        </a:lnSpc>
        <a:spcBef>
          <a:spcPts val="10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56CC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11"/>
          <p:cNvSpPr/>
          <p:nvPr/>
        </p:nvSpPr>
        <p:spPr>
          <a:xfrm>
            <a:off x="3047" y="0"/>
            <a:ext cx="12188954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5" name="Rectangle 1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5"/>
          </a:solidFill>
          <a:ln w="12700">
            <a:miter lim="400000"/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96" name="Oval 12"/>
          <p:cNvSpPr/>
          <p:nvPr/>
        </p:nvSpPr>
        <p:spPr>
          <a:xfrm>
            <a:off x="2815928" y="148928"/>
            <a:ext cx="6560144" cy="6560144"/>
          </a:xfrm>
          <a:prstGeom prst="ellipse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  <p:sp>
        <p:nvSpPr>
          <p:cNvPr id="97" name="Title 1"/>
          <p:cNvSpPr txBox="1"/>
          <p:nvPr>
            <p:ph type="ctrTitle"/>
          </p:nvPr>
        </p:nvSpPr>
        <p:spPr>
          <a:xfrm>
            <a:off x="3315030" y="1380754"/>
            <a:ext cx="5561940" cy="3349290"/>
          </a:xfrm>
          <a:prstGeom prst="rect">
            <a:avLst/>
          </a:prstGeom>
        </p:spPr>
        <p:txBody>
          <a:bodyPr/>
          <a:lstStyle/>
          <a:p>
            <a:pPr>
              <a:defRPr sz="3300"/>
            </a:pPr>
            <a:br/>
            <a:r>
              <a:rPr sz="4000"/>
              <a:t>The Third Decade Project</a:t>
            </a:r>
            <a:br>
              <a:rPr sz="4000"/>
            </a:br>
            <a:r>
              <a:rPr sz="4000"/>
              <a:t>Opening Program 2025</a:t>
            </a:r>
            <a:br>
              <a:rPr sz="4000"/>
            </a:br>
            <a:br>
              <a:rPr sz="4000"/>
            </a:br>
            <a:r>
              <a:rPr sz="4000"/>
              <a:t>Resident and Staff Panel</a:t>
            </a:r>
            <a:br>
              <a:rPr sz="4000"/>
            </a:br>
            <a:r>
              <a:rPr sz="3100"/>
              <a:t>January 12, 2025</a:t>
            </a:r>
          </a:p>
        </p:txBody>
      </p:sp>
      <p:sp>
        <p:nvSpPr>
          <p:cNvPr id="98" name="Arc 14"/>
          <p:cNvSpPr/>
          <p:nvPr/>
        </p:nvSpPr>
        <p:spPr>
          <a:xfrm flipV="1" rot="9222429">
            <a:off x="1900746" y="940767"/>
            <a:ext cx="3085935" cy="196163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0"/>
                </a:moveTo>
                <a:cubicBezTo>
                  <a:pt x="9254" y="0"/>
                  <a:pt x="17672" y="8419"/>
                  <a:pt x="21600" y="21600"/>
                </a:cubicBezTo>
              </a:path>
            </a:pathLst>
          </a:custGeom>
          <a:ln w="127000" cap="rnd">
            <a:solidFill>
              <a:schemeClr val="accent4">
                <a:alpha val="95000"/>
              </a:schemeClr>
            </a:solidFill>
            <a:prstDash val="dash"/>
            <a:miter/>
          </a:ln>
        </p:spPr>
        <p:txBody>
          <a:bodyPr lIns="45719" rIns="45719" anchor="ctr"/>
          <a:lstStyle/>
          <a:p>
            <a:pPr algn="ctr"/>
          </a:p>
        </p:txBody>
      </p:sp>
      <p:sp>
        <p:nvSpPr>
          <p:cNvPr id="99" name="Oval 16"/>
          <p:cNvSpPr/>
          <p:nvPr/>
        </p:nvSpPr>
        <p:spPr>
          <a:xfrm>
            <a:off x="8200994" y="5310973"/>
            <a:ext cx="705949" cy="686799"/>
          </a:xfrm>
          <a:prstGeom prst="ellipse">
            <a:avLst/>
          </a:prstGeom>
          <a:solidFill>
            <a:schemeClr val="accent4">
              <a:lumOff val="-9999"/>
            </a:schemeClr>
          </a:soli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rgbClr val="FFFFFF"/>
                </a:solidFill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The Third Decade Project</a:t>
            </a:r>
          </a:p>
        </p:txBody>
      </p:sp>
      <p:sp>
        <p:nvSpPr>
          <p:cNvPr id="102" name="Content Placeholder 2"/>
          <p:cNvSpPr txBox="1"/>
          <p:nvPr>
            <p:ph type="body" idx="1"/>
          </p:nvPr>
        </p:nvSpPr>
        <p:spPr>
          <a:xfrm>
            <a:off x="838200" y="1816324"/>
            <a:ext cx="10515600" cy="3536655"/>
          </a:xfrm>
          <a:prstGeom prst="rect">
            <a:avLst/>
          </a:prstGeom>
          <a:ln>
            <a:solidFill>
              <a:srgbClr val="000000"/>
            </a:solidFill>
          </a:ln>
        </p:spPr>
        <p:txBody>
          <a:bodyPr/>
          <a:lstStyle/>
          <a:p>
            <a:pPr/>
            <a:r>
              <a:rPr b="1"/>
              <a:t>Who?</a:t>
            </a:r>
            <a:r>
              <a:t> Alyce Bailey-Thomas, Norm Howe, Mary Lofy, Barb Kelly, Jeri Kelch, Jim Reiter, Marguerite Smith and YOU! </a:t>
            </a:r>
          </a:p>
          <a:p>
            <a:pPr/>
            <a:r>
              <a:rPr b="1"/>
              <a:t>Why? </a:t>
            </a:r>
            <a:r>
              <a:t>Look back in order to move forward and prepare for the future. Foster appreciation, involvement, participation, and ownership of this community. </a:t>
            </a:r>
            <a:endParaRPr b="1"/>
          </a:p>
          <a:p>
            <a:pPr/>
            <a:r>
              <a:rPr b="1"/>
              <a:t>How?</a:t>
            </a:r>
            <a:r>
              <a:t> Panel conversation – what do we want to preserve? Community conversations – how do we progress and prepare for the future?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Vision: Third Decade Project</a:t>
            </a:r>
          </a:p>
        </p:txBody>
      </p:sp>
      <p:sp>
        <p:nvSpPr>
          <p:cNvPr id="105" name="Content Placeholder 2"/>
          <p:cNvSpPr txBox="1"/>
          <p:nvPr>
            <p:ph type="body" sz="half" idx="1"/>
          </p:nvPr>
        </p:nvSpPr>
        <p:spPr>
          <a:xfrm>
            <a:off x="5274758" y="992187"/>
            <a:ext cx="6172201" cy="4873626"/>
          </a:xfrm>
          <a:prstGeom prst="rect">
            <a:avLst/>
          </a:prstGeom>
        </p:spPr>
        <p:txBody>
          <a:bodyPr/>
          <a:lstStyle/>
          <a:p>
            <a:pPr marL="201168" indent="-201168" defTabSz="804672">
              <a:spcBef>
                <a:spcPts val="800"/>
              </a:spcBef>
              <a:defRPr sz="2816"/>
            </a:pPr>
            <a:r>
              <a:t>Working together, we will honor our history by identifying essential elements of the University Commons experience to </a:t>
            </a:r>
            <a:r>
              <a:rPr u="sng"/>
              <a:t>PRESERVE</a:t>
            </a:r>
            <a:r>
              <a:t> as we move forward. </a:t>
            </a:r>
          </a:p>
          <a:p>
            <a:pPr marL="201168" indent="-201168" defTabSz="804672">
              <a:spcBef>
                <a:spcPts val="800"/>
              </a:spcBef>
              <a:defRPr sz="2816"/>
            </a:pPr>
            <a:r>
              <a:t>We will explore how we can continue to</a:t>
            </a:r>
            <a:r>
              <a:rPr u="sng"/>
              <a:t> PROGRESS </a:t>
            </a:r>
            <a:r>
              <a:t>as an inclusive community that welcomes people from many places. </a:t>
            </a:r>
          </a:p>
          <a:p>
            <a:pPr marL="201168" indent="-201168" defTabSz="804672">
              <a:spcBef>
                <a:spcPts val="800"/>
              </a:spcBef>
              <a:defRPr sz="2816"/>
            </a:pPr>
            <a:r>
              <a:t>We will consider how we can continue to </a:t>
            </a:r>
            <a:r>
              <a:rPr u="sng"/>
              <a:t>PREPARE</a:t>
            </a:r>
            <a:r>
              <a:t> for what our community may face in the future. </a:t>
            </a:r>
          </a:p>
        </p:txBody>
      </p:sp>
      <p:sp>
        <p:nvSpPr>
          <p:cNvPr id="106" name="Text Placeholder 3"/>
          <p:cNvSpPr/>
          <p:nvPr>
            <p:ph type="body" idx="21"/>
          </p:nvPr>
        </p:nvSpPr>
        <p:spPr>
          <a:xfrm>
            <a:off x="291231" y="2057400"/>
            <a:ext cx="4691019" cy="3811588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</a:p>
        </p:txBody>
      </p:sp>
      <p:pic>
        <p:nvPicPr>
          <p:cNvPr id="107" name="Image" descr="Image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23851" y="2237221"/>
            <a:ext cx="4877470" cy="345194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Today</a:t>
            </a:r>
          </a:p>
        </p:txBody>
      </p:sp>
      <p:sp>
        <p:nvSpPr>
          <p:cNvPr id="110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defRPr u="sng"/>
            </a:pPr>
            <a:r>
              <a:t>Representatives</a:t>
            </a:r>
            <a:r>
              <a:rPr u="none"/>
              <a:t> of some resident and staff cohorts within our community:</a:t>
            </a:r>
            <a:endParaRPr u="none"/>
          </a:p>
          <a:p>
            <a:pPr lvl="1" marL="685800" indent="-228600">
              <a:spcBef>
                <a:spcPts val="500"/>
              </a:spcBef>
              <a:defRPr sz="2400"/>
            </a:pPr>
          </a:p>
          <a:p>
            <a:pPr lvl="1" marL="685800" indent="-228600">
              <a:spcBef>
                <a:spcPts val="500"/>
              </a:spcBef>
            </a:pPr>
            <a:r>
              <a:t>Lydia Bates, Ellen Stross, Jeff Stross, Chuck Kelly, Marguerite Smith, Margaret Stephenson </a:t>
            </a:r>
            <a:endParaRPr sz="2400"/>
          </a:p>
          <a:p>
            <a:pPr lvl="1" marL="685800" indent="-228600">
              <a:spcBef>
                <a:spcPts val="500"/>
              </a:spcBef>
            </a:pPr>
            <a:r>
              <a:t>With stories from Bill Kinley and Mark Henderson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Title 1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Your Task</a:t>
            </a:r>
          </a:p>
        </p:txBody>
      </p:sp>
      <p:sp>
        <p:nvSpPr>
          <p:cNvPr id="113" name="Content Placeholder 2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ct val="81000"/>
              </a:lnSpc>
            </a:pPr>
            <a:r>
              <a:t> Not Storytime! You have a job to do...</a:t>
            </a:r>
          </a:p>
          <a:p>
            <a:pPr>
              <a:lnSpc>
                <a:spcPct val="81000"/>
              </a:lnSpc>
              <a:defRPr b="1"/>
            </a:pPr>
            <a:r>
              <a:t>Actively listen </a:t>
            </a:r>
            <a:r>
              <a:rPr b="0"/>
              <a:t>for those elements in the early resident and staff experience that seem essential to who we are or want to be as a community. </a:t>
            </a:r>
            <a:endParaRPr b="0"/>
          </a:p>
          <a:p>
            <a:pPr>
              <a:lnSpc>
                <a:spcPct val="81000"/>
              </a:lnSpc>
            </a:pPr>
            <a:r>
              <a:t>Listen for: What lessons from our history can inform our path forward?</a:t>
            </a:r>
          </a:p>
          <a:p>
            <a:pPr>
              <a:lnSpc>
                <a:spcPct val="81000"/>
              </a:lnSpc>
            </a:pPr>
            <a:r>
              <a:t>This is what we want to </a:t>
            </a:r>
            <a:r>
              <a:rPr b="1"/>
              <a:t>Preserve</a:t>
            </a:r>
            <a:r>
              <a:t> as we discuss how to </a:t>
            </a:r>
            <a:r>
              <a:rPr b="1"/>
              <a:t>Progress </a:t>
            </a:r>
            <a:r>
              <a:t>as an inclusive community and </a:t>
            </a:r>
            <a:r>
              <a:rPr b="1"/>
              <a:t>Prepare</a:t>
            </a:r>
            <a:r>
              <a:t> for what our community may face in the future. </a:t>
            </a:r>
          </a:p>
          <a:p>
            <a:pPr>
              <a:lnSpc>
                <a:spcPct val="81000"/>
              </a:lnSpc>
            </a:pPr>
            <a:r>
              <a:t>This is your homework for the discussion lab in February!!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Final Thought before we begin…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Final Thought before we begin…</a:t>
            </a:r>
          </a:p>
        </p:txBody>
      </p:sp>
      <p:sp>
        <p:nvSpPr>
          <p:cNvPr id="116" name="Looking back vs going back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Looking back vs going back</a:t>
            </a:r>
          </a:p>
          <a:p>
            <a:pPr/>
            <a:r>
              <a:t>Going back - regressive, resistant, fear-based.</a:t>
            </a:r>
          </a:p>
          <a:p>
            <a:pPr/>
            <a:r>
              <a:t>Looking back in order to go forward - progressive, accepting, may induce anxiety of change, but isn’t fear-based. Wisdom.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2013 - 2022 Theme">
  <a:themeElements>
    <a:clrScheme name="Office 2013 - 2022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2013 - 2022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2013 - 2022 Theme">
  <a:themeElements>
    <a:clrScheme name="Office 2013 - 2022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2013 - 2022 Theme">
      <a:majorFont>
        <a:latin typeface="Helvetica"/>
        <a:ea typeface="Helvetica"/>
        <a:cs typeface="Helvetica"/>
      </a:majorFont>
      <a:minorFont>
        <a:latin typeface="Calibri"/>
        <a:ea typeface="Calibri"/>
        <a:cs typeface="Calibri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ctr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